
<file path=[Content_Types].xml><?xml version="1.0" encoding="utf-8"?>
<Types xmlns="http://schemas.openxmlformats.org/package/2006/content-types">
  <Default Extension="jpeg" ContentType="image/jpeg"/>
  <Default Extension="png" ContentType="image/png"/>
  <Default Extension="wmf" ContentType="image/x-w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59" r:id="rId4"/>
    <p:sldId id="257" r:id="rId5"/>
    <p:sldId id="258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63" r:id="rId22"/>
  </p:sldIdLst>
  <p:sldSz cx="9144000" cy="6858000" type="screen4x3"/>
  <p:notesSz cx="6858000" cy="9144000"/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2400" b="0" i="0" u="none" kern="1200" baseline="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73" d="100"/>
          <a:sy n="73" d="100"/>
        </p:scale>
        <p:origin x="-4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5" Type="http://schemas.openxmlformats.org/officeDocument/2006/relationships/tableStyles" Target="tableStyles.xml"/><Relationship Id="rId24" Type="http://schemas.openxmlformats.org/officeDocument/2006/relationships/viewProps" Target="viewProps.xml"/><Relationship Id="rId23" Type="http://schemas.openxmlformats.org/officeDocument/2006/relationships/presProps" Target="presProps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showMasterPhAnim="0" showMasterSp="0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1682" name="Rectangle 71681"/>
          <p:cNvSpPr/>
          <p:nvPr/>
        </p:nvSpPr>
        <p:spPr>
          <a:xfrm>
            <a:off x="228600" y="3200400"/>
            <a:ext cx="8763000" cy="1341438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imes New Roman" panose="02020603050405020304" pitchFamily="18" charset="0"/>
            </a:endParaRPr>
          </a:p>
        </p:txBody>
      </p:sp>
      <p:pic>
        <p:nvPicPr>
          <p:cNvPr id="71683" name="Picture 71682" descr="ANABNR2"/>
          <p:cNvPicPr>
            <a:picLocks noChangeAspect="1"/>
          </p:cNvPicPr>
          <p:nvPr/>
        </p:nvPicPr>
        <p:blipFill>
          <a:blip r:embed="rId2"/>
          <a:srcRect l="-900" t="-1314" r="-2" b="-36961"/>
          <a:stretch>
            <a:fillRect/>
          </a:stretch>
        </p:blipFill>
        <p:spPr>
          <a:xfrm>
            <a:off x="533400" y="3200400"/>
            <a:ext cx="8458200" cy="11588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1684" name="Rectangle 71683"/>
          <p:cNvSpPr/>
          <p:nvPr/>
        </p:nvSpPr>
        <p:spPr>
          <a:xfrm>
            <a:off x="795338" y="2895600"/>
            <a:ext cx="304800" cy="9906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imes New Roman" panose="02020603050405020304" pitchFamily="18" charset="0"/>
            </a:endParaRPr>
          </a:p>
        </p:txBody>
      </p:sp>
      <p:sp>
        <p:nvSpPr>
          <p:cNvPr id="71685" name="Title 71684"/>
          <p:cNvSpPr>
            <a:spLocks noGrp="1"/>
          </p:cNvSpPr>
          <p:nvPr>
            <p:ph type="ctrTitle"/>
          </p:nvPr>
        </p:nvSpPr>
        <p:spPr>
          <a:xfrm>
            <a:off x="1143000" y="19812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lvl="0">
              <a:defRPr/>
            </a:lvl1pPr>
          </a:lstStyle>
          <a:p>
            <a:pPr lvl="0"/>
            <a:r>
              <a:rPr dirty="0"/>
              <a:t>Click to edit Master title style</a:t>
            </a:r>
            <a:endParaRPr dirty="0"/>
          </a:p>
        </p:txBody>
      </p:sp>
      <p:sp>
        <p:nvSpPr>
          <p:cNvPr id="71686" name="Subtitle 71685"/>
          <p:cNvSpPr>
            <a:spLocks noGrp="1"/>
          </p:cNvSpPr>
          <p:nvPr>
            <p:ph type="subTitle" idx="1"/>
          </p:nvPr>
        </p:nvSpPr>
        <p:spPr>
          <a:xfrm>
            <a:off x="2038350" y="4351338"/>
            <a:ext cx="6400800" cy="1371600"/>
          </a:xfrm>
          <a:prstGeom prst="rect">
            <a:avLst/>
          </a:prstGeom>
          <a:noFill/>
          <a:ln w="9525">
            <a:noFill/>
          </a:ln>
        </p:spPr>
        <p:txBody>
          <a:bodyPr anchor="t"/>
          <a:lstStyle>
            <a:lvl1pPr marL="0" lvl="0" indent="0">
              <a:buNone/>
              <a:defRPr/>
            </a:lvl1pPr>
            <a:lvl2pPr marL="457200" lvl="1" indent="114300" algn="ctr">
              <a:buNone/>
              <a:defRPr/>
            </a:lvl2pPr>
            <a:lvl3pPr marL="914400" lvl="2" indent="227330" algn="ctr">
              <a:buNone/>
              <a:defRPr/>
            </a:lvl3pPr>
            <a:lvl4pPr marL="1371600" lvl="3" indent="113030" algn="ctr">
              <a:buNone/>
              <a:defRPr/>
            </a:lvl4pPr>
            <a:lvl5pPr marL="1828800" lvl="4" indent="0" algn="ctr">
              <a:buNone/>
              <a:defRPr/>
            </a:lvl5pPr>
          </a:lstStyle>
          <a:p>
            <a:pPr lvl="0"/>
            <a:r>
              <a:rPr dirty="0"/>
              <a:t>Click to edit Master subtitle style</a:t>
            </a:r>
            <a:endParaRPr dirty="0"/>
          </a:p>
        </p:txBody>
      </p:sp>
      <p:sp>
        <p:nvSpPr>
          <p:cNvPr id="71687" name="Date Placeholder 71686"/>
          <p:cNvSpPr>
            <a:spLocks noGrp="1"/>
          </p:cNvSpPr>
          <p:nvPr>
            <p:ph type="dt" sz="half" idx="2"/>
          </p:nvPr>
        </p:nvSpPr>
        <p:spPr>
          <a:xfrm>
            <a:off x="6858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</a:lstStyle>
          <a:p>
            <a:pPr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71688" name="Footer Placeholder 71687"/>
          <p:cNvSpPr>
            <a:spLocks noGrp="1"/>
          </p:cNvSpPr>
          <p:nvPr>
            <p:ph type="ftr" sz="quarter" idx="3"/>
          </p:nvPr>
        </p:nvSpPr>
        <p:spPr>
          <a:xfrm>
            <a:off x="3124200" y="63246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</a:lstStyle>
          <a:p>
            <a:pPr>
              <a:buClr>
                <a:schemeClr val="bg1"/>
              </a:buClr>
            </a:pPr>
            <a:endParaRPr lang="en-US" dirty="0"/>
          </a:p>
        </p:txBody>
      </p:sp>
      <p:sp>
        <p:nvSpPr>
          <p:cNvPr id="71689" name="Slide Number Placeholder 71688"/>
          <p:cNvSpPr>
            <a:spLocks noGrp="1"/>
          </p:cNvSpPr>
          <p:nvPr>
            <p:ph type="sldNum" sz="quarter" idx="4"/>
          </p:nvPr>
        </p:nvSpPr>
        <p:spPr>
          <a:xfrm>
            <a:off x="6553200" y="63246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1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</a:lstStyle>
          <a:p>
            <a:pPr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100" y="838200"/>
            <a:ext cx="1943100" cy="53784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838200"/>
            <a:ext cx="5716657" cy="53784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6800" y="2101850"/>
            <a:ext cx="3808476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30724" y="2101850"/>
            <a:ext cx="3808476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1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1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  <a:endParaRPr 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image" Target="../media/image3.pn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0658" name="Rectangle 70657"/>
          <p:cNvSpPr/>
          <p:nvPr/>
        </p:nvSpPr>
        <p:spPr>
          <a:xfrm>
            <a:off x="152400" y="0"/>
            <a:ext cx="1447800" cy="68580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  <a:tileRect/>
          </a:gra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imes New Roman" panose="02020603050405020304" pitchFamily="18" charset="0"/>
            </a:endParaRPr>
          </a:p>
        </p:txBody>
      </p:sp>
      <p:sp>
        <p:nvSpPr>
          <p:cNvPr id="70659" name="Rectangle 70658"/>
          <p:cNvSpPr/>
          <p:nvPr/>
        </p:nvSpPr>
        <p:spPr>
          <a:xfrm>
            <a:off x="1676400" y="0"/>
            <a:ext cx="7467600" cy="121920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path path="shape">
              <a:fillToRect l="50000" t="50000" r="50000" b="50000"/>
            </a:path>
            <a:tileRect/>
          </a:gra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imes New Roman" panose="02020603050405020304" pitchFamily="18" charset="0"/>
            </a:endParaRPr>
          </a:p>
        </p:txBody>
      </p:sp>
      <p:sp>
        <p:nvSpPr>
          <p:cNvPr id="70660" name="Rectangle 70659" descr="Stationery"/>
          <p:cNvSpPr/>
          <p:nvPr/>
        </p:nvSpPr>
        <p:spPr>
          <a:xfrm>
            <a:off x="457200" y="0"/>
            <a:ext cx="1219200" cy="762000"/>
          </a:xfrm>
          <a:prstGeom prst="rect">
            <a:avLst/>
          </a:prstGeom>
          <a:blipFill rotWithShape="0">
            <a:blip r:embed="rId12"/>
          </a:blip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imes New Roman" panose="02020603050405020304" pitchFamily="18" charset="0"/>
            </a:endParaRPr>
          </a:p>
        </p:txBody>
      </p:sp>
      <p:sp>
        <p:nvSpPr>
          <p:cNvPr id="70661" name="Rectangle 70660" descr="Stationery"/>
          <p:cNvSpPr/>
          <p:nvPr/>
        </p:nvSpPr>
        <p:spPr>
          <a:xfrm>
            <a:off x="0" y="0"/>
            <a:ext cx="457200" cy="6858000"/>
          </a:xfrm>
          <a:prstGeom prst="rect">
            <a:avLst/>
          </a:prstGeom>
          <a:blipFill rotWithShape="0">
            <a:blip r:embed="rId12"/>
          </a:blip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imes New Roman" panose="02020603050405020304" pitchFamily="18" charset="0"/>
            </a:endParaRPr>
          </a:p>
        </p:txBody>
      </p:sp>
      <p:sp>
        <p:nvSpPr>
          <p:cNvPr id="70662" name="Title 70661"/>
          <p:cNvSpPr>
            <a:spLocks noGrp="1"/>
          </p:cNvSpPr>
          <p:nvPr>
            <p:ph type="title"/>
          </p:nvPr>
        </p:nvSpPr>
        <p:spPr>
          <a:xfrm>
            <a:off x="1066800" y="838200"/>
            <a:ext cx="7772400" cy="11430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p>
            <a:pPr lvl="0"/>
            <a:r>
              <a:rPr dirty="0"/>
              <a:t>Click to edit Master title style</a:t>
            </a:r>
            <a:endParaRPr dirty="0"/>
          </a:p>
        </p:txBody>
      </p:sp>
      <p:sp>
        <p:nvSpPr>
          <p:cNvPr id="70663" name="Date Placeholder 70662"/>
          <p:cNvSpPr>
            <a:spLocks noGrp="1"/>
          </p:cNvSpPr>
          <p:nvPr>
            <p:ph type="dt" sz="half" idx="2"/>
          </p:nvPr>
        </p:nvSpPr>
        <p:spPr>
          <a:xfrm>
            <a:off x="1066800" y="6413500"/>
            <a:ext cx="19050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>
              <a:defRPr sz="1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70664" name="Footer Placeholder 70663"/>
          <p:cNvSpPr>
            <a:spLocks noGrp="1"/>
          </p:cNvSpPr>
          <p:nvPr>
            <p:ph type="ftr" sz="quarter" idx="3"/>
          </p:nvPr>
        </p:nvSpPr>
        <p:spPr>
          <a:xfrm>
            <a:off x="3429000" y="6413500"/>
            <a:ext cx="28956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ctr">
              <a:defRPr sz="1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endParaRPr lang="en-US" dirty="0"/>
          </a:p>
        </p:txBody>
      </p:sp>
      <p:pic>
        <p:nvPicPr>
          <p:cNvPr id="70665" name="Picture 70664" descr="anabnr2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228725" y="0"/>
            <a:ext cx="7915275" cy="754063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70666" name="Rectangle 70665"/>
          <p:cNvSpPr/>
          <p:nvPr/>
        </p:nvSpPr>
        <p:spPr>
          <a:xfrm>
            <a:off x="304800" y="457200"/>
            <a:ext cx="2514600" cy="304800"/>
          </a:xfrm>
          <a:prstGeom prst="rect">
            <a:avLst/>
          </a:prstGeom>
          <a:solidFill>
            <a:schemeClr val="accent2">
              <a:alpha val="50000"/>
            </a:schemeClr>
          </a:solidFill>
          <a:ln w="9525">
            <a:noFill/>
          </a:ln>
        </p:spPr>
        <p:txBody>
          <a:bodyPr wrap="none" anchor="ctr"/>
          <a:p>
            <a:pPr lvl="0" algn="ctr">
              <a:buClr>
                <a:schemeClr val="bg1"/>
              </a:buClr>
            </a:pPr>
            <a:endParaRPr sz="2400" dirty="0">
              <a:latin typeface="Times New Roman" panose="02020603050405020304" pitchFamily="18" charset="0"/>
            </a:endParaRPr>
          </a:p>
        </p:txBody>
      </p:sp>
      <p:sp>
        <p:nvSpPr>
          <p:cNvPr id="70667" name="Slide Number Placeholder 70666"/>
          <p:cNvSpPr>
            <a:spLocks noGrp="1"/>
          </p:cNvSpPr>
          <p:nvPr>
            <p:ph type="sldNum" sz="quarter" idx="4"/>
          </p:nvPr>
        </p:nvSpPr>
        <p:spPr>
          <a:xfrm>
            <a:off x="8229600" y="6413500"/>
            <a:ext cx="9144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>
            <a:lvl1pPr algn="r">
              <a:defRPr sz="2400">
                <a:solidFill>
                  <a:schemeClr val="tx2"/>
                </a:solidFill>
                <a:latin typeface="Times New Roman" panose="02020603050405020304" pitchFamily="18" charset="0"/>
              </a:defRPr>
            </a:lvl1pPr>
          </a:lstStyle>
          <a:p>
            <a:pPr lvl="0">
              <a:buClr>
                <a:schemeClr val="bg1"/>
              </a:buClr>
            </a:pPr>
            <a:fld id="{9A0DB2DC-4C9A-4742-B13C-FB6460FD3503}" type="slidenum">
              <a:rPr lang="en-US" dirty="0"/>
            </a:fld>
            <a:endParaRPr lang="en-US" dirty="0">
              <a:latin typeface="Arial" panose="020B0604020202020204" pitchFamily="34" charset="0"/>
            </a:endParaRPr>
          </a:p>
        </p:txBody>
      </p:sp>
      <p:sp>
        <p:nvSpPr>
          <p:cNvPr id="70668" name="Text Placeholder 70667"/>
          <p:cNvSpPr>
            <a:spLocks noGrp="1"/>
          </p:cNvSpPr>
          <p:nvPr>
            <p:ph type="body" idx="1"/>
          </p:nvPr>
        </p:nvSpPr>
        <p:spPr>
          <a:xfrm>
            <a:off x="1066800" y="2101850"/>
            <a:ext cx="7772400" cy="4114800"/>
          </a:xfrm>
          <a:prstGeom prst="rect">
            <a:avLst/>
          </a:prstGeom>
          <a:noFill/>
          <a:ln w="9525">
            <a:noFill/>
          </a:ln>
        </p:spPr>
        <p:txBody>
          <a:bodyPr/>
          <a:p>
            <a:pPr lvl="0"/>
            <a:r>
              <a:rPr dirty="0"/>
              <a:t>Click to edit Master text styles</a:t>
            </a:r>
            <a:endParaRPr dirty="0"/>
          </a:p>
          <a:p>
            <a:pPr lvl="1"/>
            <a:r>
              <a:rPr dirty="0"/>
              <a:t>Second level</a:t>
            </a:r>
            <a:endParaRPr dirty="0"/>
          </a:p>
          <a:p>
            <a:pPr lvl="2"/>
            <a:r>
              <a:rPr dirty="0"/>
              <a:t>Third level</a:t>
            </a:r>
            <a:endParaRPr dirty="0"/>
          </a:p>
          <a:p>
            <a:pPr lvl="3"/>
            <a:r>
              <a:rPr dirty="0"/>
              <a:t>Fourth level</a:t>
            </a:r>
            <a:endParaRPr dirty="0"/>
          </a:p>
          <a:p>
            <a:pPr lvl="4"/>
            <a:r>
              <a:rPr dirty="0"/>
              <a:t>Fifth level</a:t>
            </a:r>
            <a:endParaRPr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lvl="0" indent="-4572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A50021"/>
        </a:buClr>
        <a:buSzPct val="75000"/>
        <a:buFont typeface="Wingdings" panose="05000000000000000000" pitchFamily="2" charset="2"/>
        <a:buChar char="n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1027430" lvl="1" indent="-45593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accent2"/>
        </a:buClr>
        <a:buSzPct val="75000"/>
        <a:buFont typeface="Wingdings" panose="05000000000000000000" pitchFamily="2" charset="2"/>
        <a:buChar char="n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370330" lvl="2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rgbClr val="666699"/>
        </a:buClr>
        <a:buSzPct val="70000"/>
        <a:buFont typeface="Wingdings" panose="05000000000000000000" pitchFamily="2" charset="2"/>
        <a:buChar char="n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713230" lvl="3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SzPct val="60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rtl="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anose="05000000000000000000" pitchFamily="2" charset="2"/>
        <a:buChar char="n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2pPr>
      <a:lvl3pPr marL="914400" lvl="2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3pPr>
      <a:lvl4pPr marL="1371600" lvl="3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4pPr>
      <a:lvl5pPr marL="1828800" lvl="4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5pPr>
      <a:lvl6pPr marL="2286000" lvl="5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6pPr>
      <a:lvl7pPr marL="2743200" lvl="6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7pPr>
      <a:lvl8pPr marL="3200400" lvl="7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8pPr>
      <a:lvl9pPr marL="3657600" lvl="8" indent="0" algn="l" defTabSz="914400" rtl="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2400" b="0" i="0" u="none" kern="1200" baseline="0">
          <a:solidFill>
            <a:schemeClr val="tx1"/>
          </a:solidFill>
          <a:latin typeface="Times New Roman" panose="02020603050405020304" pitchFamily="18" charset="0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hyperlink" Target="http://encarta.msn.com/media_461530189_761578331_-1_1/Emerging_Butterfly.html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hyperlink" Target="http://www.pearsonsuccessnet.com/snpapp/login/login.jsp" TargetMode="External"/><Relationship Id="rId2" Type="http://schemas.openxmlformats.org/officeDocument/2006/relationships/hyperlink" Target="http://www.scu.edu/character/upload/The-Circuit-Lesson-Plan.pdf" TargetMode="External"/><Relationship Id="rId1" Type="http://schemas.openxmlformats.org/officeDocument/2006/relationships/hyperlink" Target="http://www.teachingheart.net/veryhungrycaterpillar.html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050" name="Title 2049"/>
          <p:cNvSpPr>
            <a:spLocks noGrp="1"/>
          </p:cNvSpPr>
          <p:nvPr>
            <p:ph type="ctrTitle"/>
          </p:nvPr>
        </p:nvSpPr>
        <p:spPr>
          <a:xfrm>
            <a:off x="838200" y="609600"/>
            <a:ext cx="7772400" cy="2101850"/>
          </a:xfrm>
          <a:ln/>
        </p:spPr>
        <p:txBody>
          <a:bodyPr anchor="b"/>
          <a:p>
            <a:pPr algn="ctr" defTabSz="914400">
              <a:buSzPct val="100000"/>
            </a:pPr>
            <a:r>
              <a:rPr kern="1200" baseline="0">
                <a:latin typeface="Times New Roman" panose="02020603050405020304" pitchFamily="18" charset="0"/>
              </a:rPr>
              <a:t>“Inside Out”</a:t>
            </a:r>
            <a:br>
              <a:rPr kern="1200" baseline="0">
                <a:latin typeface="Times New Roman" panose="02020603050405020304" pitchFamily="18" charset="0"/>
              </a:rPr>
            </a:br>
            <a:r>
              <a:rPr kern="1200" baseline="0">
                <a:latin typeface="Times New Roman" panose="02020603050405020304" pitchFamily="18" charset="0"/>
              </a:rPr>
              <a:t>from </a:t>
            </a:r>
            <a:r>
              <a:rPr i="1" kern="1200" baseline="0">
                <a:latin typeface="Times New Roman" panose="02020603050405020304" pitchFamily="18" charset="0"/>
              </a:rPr>
              <a:t>The Circuit</a:t>
            </a:r>
            <a:br>
              <a:rPr kern="1200" baseline="0" dirty="0" err="1">
                <a:latin typeface="Times New Roman" panose="02020603050405020304" pitchFamily="18" charset="0"/>
              </a:rPr>
            </a:br>
            <a:r>
              <a:rPr kern="1200" baseline="0" dirty="0" err="1">
                <a:latin typeface="Times New Roman" panose="02020603050405020304" pitchFamily="18" charset="0"/>
              </a:rPr>
              <a:t>by Francisco Jiménez</a:t>
            </a:r>
            <a:endParaRPr kern="1200" baseline="0">
              <a:latin typeface="Times New Roman" panose="02020603050405020304" pitchFamily="18" charset="0"/>
            </a:endParaRPr>
          </a:p>
        </p:txBody>
      </p:sp>
      <p:sp>
        <p:nvSpPr>
          <p:cNvPr id="2053" name="Subtitle 2052"/>
          <p:cNvSpPr>
            <a:spLocks noGrp="1"/>
          </p:cNvSpPr>
          <p:nvPr>
            <p:ph type="subTitle" idx="1"/>
          </p:nvPr>
        </p:nvSpPr>
        <p:spPr>
          <a:xfrm>
            <a:off x="533400" y="4351338"/>
            <a:ext cx="8610600" cy="2506662"/>
          </a:xfrm>
          <a:ln/>
        </p:spPr>
        <p:txBody>
          <a:bodyPr vert="horz" wrap="square" lIns="91440" tIns="45720" rIns="91440" bIns="45720" anchor="t"/>
          <a:p>
            <a:pPr defTabSz="914400">
              <a:lnSpc>
                <a:spcPct val="90000"/>
              </a:lnSpc>
              <a:buSzPct val="75000"/>
            </a:pPr>
            <a:r>
              <a:rPr sz="2400" kern="1200" baseline="0">
                <a:latin typeface="Times New Roman" panose="02020603050405020304" pitchFamily="18" charset="0"/>
              </a:rPr>
              <a:t>Francisco is the son of migrant workers new to America.  He attends an American school and struggles to learn the language.  A misunderstanding with a bullying classmate embarrasses him, but he feels better when his drawing wins first prize in a contest.  During the year he studies a caterpillar in the classroom, eventually watching it cocoon and become a butterfly. (PB 51)</a:t>
            </a:r>
            <a:endParaRPr sz="2400" kern="1200" baseline="0">
              <a:latin typeface="Times New Roman" panose="02020603050405020304" pitchFamily="18" charset="0"/>
            </a:endParaRPr>
          </a:p>
        </p:txBody>
      </p:sp>
      <p:pic>
        <p:nvPicPr>
          <p:cNvPr id="2054" name="Picture 2053" descr="ssinsideout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0"/>
            <a:ext cx="2190750" cy="26955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1922" name="Title 81921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Emerge </a:t>
            </a:r>
          </a:p>
        </p:txBody>
      </p:sp>
      <p:sp>
        <p:nvSpPr>
          <p:cNvPr id="81923" name="Text Placeholder 81922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4400"/>
              <a:t>To come into view; come out; come up	</a:t>
            </a:r>
            <a:endParaRPr sz="4400"/>
          </a:p>
          <a:p>
            <a:pPr lvl="1"/>
            <a:r>
              <a:rPr sz="4000">
                <a:hlinkClick r:id="rId1"/>
              </a:rPr>
              <a:t>MSN Encarta </a:t>
            </a:r>
            <a:endParaRPr sz="4000"/>
          </a:p>
          <a:p>
            <a:pPr lvl="1">
              <a:buNone/>
            </a:pPr>
            <a:r>
              <a:rPr sz="4000"/>
              <a:t>(video of emerging butterfly)</a:t>
            </a:r>
            <a:endParaRPr sz="4000"/>
          </a:p>
          <a:p>
            <a:pPr>
              <a:buNone/>
            </a:pPr>
            <a:endParaRPr sz="4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2946" name="Title 82945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Migrant </a:t>
            </a:r>
          </a:p>
        </p:txBody>
      </p:sp>
      <p:sp>
        <p:nvSpPr>
          <p:cNvPr id="82947" name="Text Placeholder 8294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4400"/>
              <a:t>A worker, especially a farm worker, who travels from one area to another in search of work</a:t>
            </a:r>
            <a:endParaRPr sz="44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3970" name="Title 83969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Sketched </a:t>
            </a:r>
          </a:p>
        </p:txBody>
      </p:sp>
      <p:sp>
        <p:nvSpPr>
          <p:cNvPr id="83971" name="Text Placeholder 8397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4400"/>
              <a:t>Drawn roughly and quickly</a:t>
            </a:r>
            <a:r>
              <a:t> </a:t>
            </a:r>
          </a:p>
        </p:txBody>
      </p:sp>
      <p:pic>
        <p:nvPicPr>
          <p:cNvPr id="83972" name="Picture 83971" descr="butterfly_cole_kelley_0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124325" y="2981325"/>
            <a:ext cx="2962275" cy="296227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4994" name="Title 84993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Unscrewed </a:t>
            </a:r>
          </a:p>
        </p:txBody>
      </p:sp>
      <p:sp>
        <p:nvSpPr>
          <p:cNvPr id="84995" name="Text Placeholder 8499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4400"/>
              <a:t>Loosened or taken off by turning</a:t>
            </a:r>
            <a:endParaRPr sz="440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6018" name="Title 86017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Word Structure</a:t>
            </a:r>
          </a:p>
        </p:txBody>
      </p:sp>
      <p:sp>
        <p:nvSpPr>
          <p:cNvPr id="86019" name="Text Placeholder 86018"/>
          <p:cNvSpPr>
            <a:spLocks noGrp="1"/>
          </p:cNvSpPr>
          <p:nvPr>
            <p:ph type="body" idx="1"/>
          </p:nvPr>
        </p:nvSpPr>
        <p:spPr>
          <a:xfrm>
            <a:off x="1066800" y="2101850"/>
            <a:ext cx="8077200" cy="4756150"/>
          </a:xfrm>
          <a:ln/>
        </p:spPr>
        <p:txBody>
          <a:bodyPr/>
          <a:p>
            <a:r>
              <a:t>A </a:t>
            </a:r>
            <a:r>
              <a:rPr>
                <a:solidFill>
                  <a:schemeClr val="tx2"/>
                </a:solidFill>
              </a:rPr>
              <a:t>prefix </a:t>
            </a:r>
            <a:r>
              <a:t>is a syllable added at the beginning of a base word to change its meaning.</a:t>
            </a:r>
          </a:p>
          <a:p>
            <a:r>
              <a:t>Sometimes you can use prefixes to figure out the meaning of an unfamiliar word.</a:t>
            </a:r>
          </a:p>
          <a:p>
            <a:r>
              <a:t>The prefixes </a:t>
            </a:r>
            <a:r>
              <a:rPr i="1"/>
              <a:t>un-</a:t>
            </a:r>
            <a:r>
              <a:t> and </a:t>
            </a:r>
            <a:r>
              <a:rPr i="1" dirty="0" err="1"/>
              <a:t>dis</a:t>
            </a:r>
            <a:r>
              <a:rPr i="1"/>
              <a:t>-</a:t>
            </a:r>
            <a:r>
              <a:t> usually mean “the opposite” or “to do the opposite.”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7042" name="Title 87041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Reference Book (PB 59-60)</a:t>
            </a:r>
          </a:p>
        </p:txBody>
      </p:sp>
      <p:sp>
        <p:nvSpPr>
          <p:cNvPr id="87043" name="Text Placeholder 87042"/>
          <p:cNvSpPr>
            <a:spLocks noGrp="1"/>
          </p:cNvSpPr>
          <p:nvPr>
            <p:ph type="body" idx="1"/>
          </p:nvPr>
        </p:nvSpPr>
        <p:spPr>
          <a:xfrm>
            <a:off x="1066800" y="2101850"/>
            <a:ext cx="8077200" cy="4756150"/>
          </a:xfrm>
          <a:ln/>
        </p:spPr>
        <p:txBody>
          <a:bodyPr/>
          <a:p>
            <a:r>
              <a:rPr sz="2800"/>
              <a:t>A reference book is a type of manual.  </a:t>
            </a:r>
            <a:endParaRPr sz="2800"/>
          </a:p>
          <a:p>
            <a:r>
              <a:rPr sz="2800"/>
              <a:t>Manuals usually contain instructions, either for immediate use or for reference. </a:t>
            </a:r>
            <a:endParaRPr sz="2800"/>
          </a:p>
          <a:p>
            <a:r>
              <a:rPr sz="2800"/>
              <a:t>A grammar reference book is a manual for using language.  Like other manuals, it usually has a table of contents, an index, sections, illustrations, and explanations.</a:t>
            </a:r>
            <a:endParaRPr sz="2800"/>
          </a:p>
          <a:p>
            <a:r>
              <a:rPr sz="2800"/>
              <a:t>Be sure to consult a grammar reference book whenever you have questions about grammar. </a:t>
            </a:r>
            <a:endParaRPr sz="280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8066" name="Title 88065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Daily Fix-It </a:t>
            </a:r>
          </a:p>
        </p:txBody>
      </p:sp>
      <p:sp>
        <p:nvSpPr>
          <p:cNvPr id="88067" name="Text Placeholder 8806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pPr>
              <a:lnSpc>
                <a:spcPct val="90000"/>
              </a:lnSpc>
            </a:pPr>
            <a:r>
              <a:rPr sz="4400" dirty="0" err="1"/>
              <a:t>Students put their sack lunchs in a row on the tabel</a:t>
            </a:r>
            <a:r>
              <a:rPr sz="4400"/>
              <a:t>. </a:t>
            </a:r>
            <a:endParaRPr sz="4400"/>
          </a:p>
          <a:p>
            <a:pPr>
              <a:lnSpc>
                <a:spcPct val="90000"/>
              </a:lnSpc>
            </a:pPr>
            <a:r>
              <a:rPr sz="4400"/>
              <a:t>Does the cafeteria serves hot food. </a:t>
            </a:r>
            <a:endParaRPr sz="4400"/>
          </a:p>
          <a:p>
            <a:pPr>
              <a:lnSpc>
                <a:spcPct val="90000"/>
              </a:lnSpc>
            </a:pPr>
            <a:r>
              <a:rPr sz="4400" dirty="0" err="1"/>
              <a:t>The children wor warm coats and scarfs</a:t>
            </a:r>
            <a:r>
              <a:t>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9090" name="Title 89089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Daily Fix-It </a:t>
            </a:r>
          </a:p>
        </p:txBody>
      </p:sp>
      <p:sp>
        <p:nvSpPr>
          <p:cNvPr id="89091" name="Text Placeholder 8909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4400" dirty="0" err="1"/>
              <a:t>That cold wind make me siver</a:t>
            </a:r>
            <a:r>
              <a:rPr sz="4400"/>
              <a:t>. </a:t>
            </a:r>
            <a:endParaRPr sz="4400"/>
          </a:p>
          <a:p>
            <a:r>
              <a:rPr sz="4400" dirty="0" err="1"/>
              <a:t>A butterflys wings astonis</a:t>
            </a:r>
            <a:r>
              <a:rPr sz="4400"/>
              <a:t> me. </a:t>
            </a:r>
            <a:endParaRPr sz="4400"/>
          </a:p>
          <a:p>
            <a:r>
              <a:rPr sz="4400" dirty="0" err="1"/>
              <a:t>The migrating insects travel thousands of mile to a suthern</a:t>
            </a:r>
            <a:r>
              <a:rPr sz="4400"/>
              <a:t> country. </a:t>
            </a:r>
            <a:endParaRPr sz="440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0114" name="Title 90113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Daily Fix-It </a:t>
            </a:r>
          </a:p>
        </p:txBody>
      </p:sp>
      <p:sp>
        <p:nvSpPr>
          <p:cNvPr id="90115" name="Text Placeholder 9011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4400" dirty="0" err="1"/>
              <a:t>The story is a chater from a longer book about a migrent</a:t>
            </a:r>
            <a:r>
              <a:rPr sz="4400"/>
              <a:t> family. </a:t>
            </a:r>
            <a:endParaRPr sz="4400"/>
          </a:p>
          <a:p>
            <a:r>
              <a:rPr sz="4400"/>
              <a:t>Francisco have trouble at school because him does not speak English. </a:t>
            </a:r>
            <a:endParaRPr sz="440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1138" name="Title 91137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Daily Fix-It </a:t>
            </a:r>
          </a:p>
        </p:txBody>
      </p:sp>
      <p:sp>
        <p:nvSpPr>
          <p:cNvPr id="91139" name="Text Placeholder 9113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4400" dirty="0" err="1"/>
              <a:t>Did the girls wipe there feets</a:t>
            </a:r>
            <a:r>
              <a:rPr sz="4400"/>
              <a:t>? </a:t>
            </a:r>
            <a:endParaRPr sz="4400"/>
          </a:p>
          <a:p>
            <a:r>
              <a:rPr sz="4400" dirty="0" err="1"/>
              <a:t>Curtis and adam</a:t>
            </a:r>
            <a:r>
              <a:rPr sz="4400"/>
              <a:t> plays football at recess. </a:t>
            </a:r>
            <a:endParaRPr sz="4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3730" name="Title 73729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Skill Lessons</a:t>
            </a:r>
          </a:p>
        </p:txBody>
      </p:sp>
      <p:sp>
        <p:nvSpPr>
          <p:cNvPr id="73731" name="Text Placeholder 73730"/>
          <p:cNvSpPr>
            <a:spLocks noGrp="1"/>
          </p:cNvSpPr>
          <p:nvPr>
            <p:ph type="body" idx="1"/>
          </p:nvPr>
        </p:nvSpPr>
        <p:spPr>
          <a:xfrm>
            <a:off x="1066800" y="2101850"/>
            <a:ext cx="8077200" cy="4756150"/>
          </a:xfrm>
          <a:ln/>
        </p:spPr>
        <p:txBody>
          <a:bodyPr/>
          <a:p>
            <a:r>
              <a:rPr sz="2800"/>
              <a:t>Genre </a:t>
            </a:r>
            <a:endParaRPr sz="2800"/>
          </a:p>
          <a:p>
            <a:pPr lvl="1"/>
            <a:r>
              <a:rPr sz="2400"/>
              <a:t>Realistic Fiction</a:t>
            </a:r>
            <a:endParaRPr sz="2400"/>
          </a:p>
          <a:p>
            <a:r>
              <a:rPr sz="2800"/>
              <a:t>Comprehension</a:t>
            </a:r>
            <a:endParaRPr sz="2800"/>
          </a:p>
          <a:p>
            <a:pPr lvl="1"/>
            <a:r>
              <a:rPr sz="2400"/>
              <a:t>Compare and Contrast (PB 53, 57, 58)</a:t>
            </a:r>
            <a:endParaRPr sz="2400"/>
          </a:p>
          <a:p>
            <a:pPr lvl="1"/>
            <a:r>
              <a:rPr sz="2400"/>
              <a:t>Author’s Purpose (PB 56)</a:t>
            </a:r>
            <a:endParaRPr sz="2400"/>
          </a:p>
          <a:p>
            <a:r>
              <a:rPr sz="2800"/>
              <a:t>Words to Know (SE 144-145)</a:t>
            </a:r>
            <a:endParaRPr sz="2800"/>
          </a:p>
          <a:p>
            <a:pPr lvl="1"/>
            <a:r>
              <a:rPr sz="2400"/>
              <a:t>Vocabulary (PB 54)</a:t>
            </a:r>
            <a:endParaRPr sz="2400"/>
          </a:p>
          <a:p>
            <a:pPr lvl="1"/>
            <a:r>
              <a:rPr sz="2400"/>
              <a:t>Word Structure (PB 55)</a:t>
            </a:r>
            <a:endParaRPr sz="2400"/>
          </a:p>
          <a:p>
            <a:r>
              <a:rPr sz="2800"/>
              <a:t>Research and Study Skills</a:t>
            </a:r>
            <a:endParaRPr sz="2800"/>
          </a:p>
          <a:p>
            <a:pPr lvl="1"/>
            <a:r>
              <a:rPr sz="2400"/>
              <a:t>Reference Book (PB 59-60)</a:t>
            </a:r>
            <a:endParaRPr sz="2400"/>
          </a:p>
          <a:p>
            <a:endParaRPr sz="28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8850" name="Title 78849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Other Activities and Resources</a:t>
            </a:r>
          </a:p>
        </p:txBody>
      </p:sp>
      <p:sp>
        <p:nvSpPr>
          <p:cNvPr id="78851" name="Text Placeholder 78850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2000">
                <a:hlinkClick r:id="rId1"/>
              </a:rPr>
              <a:t>The Very Hungry Caterpillar</a:t>
            </a:r>
            <a:r>
              <a:rPr>
                <a:hlinkClick r:id="rId1"/>
              </a:rPr>
              <a:t> </a:t>
            </a:r>
          </a:p>
          <a:p>
            <a:r>
              <a:rPr sz="2000" dirty="0" err="1">
                <a:hlinkClick r:id="rId2"/>
              </a:rPr>
              <a:t>http://www.scu.edu/character/upload/The-Circuit-Lesson-Plan.pdf</a:t>
            </a:r>
            <a:endParaRPr sz="2000"/>
          </a:p>
          <a:p>
            <a:r>
              <a:rPr sz="2000">
                <a:hlinkClick r:id="rId3"/>
              </a:rPr>
              <a:t>http://www.pearsonsuccessnet.com/snpapp/login/login.jsp</a:t>
            </a:r>
            <a:endParaRPr sz="2000"/>
          </a:p>
          <a:p>
            <a:pPr>
              <a:buNone/>
            </a:pPr>
            <a:endParaRPr sz="20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074" name="Title 3073"/>
          <p:cNvSpPr>
            <a:spLocks noGrp="1"/>
          </p:cNvSpPr>
          <p:nvPr>
            <p:ph type="title"/>
          </p:nvPr>
        </p:nvSpPr>
        <p:spPr>
          <a:xfrm>
            <a:off x="1066800" y="1373188"/>
            <a:ext cx="7772400" cy="608012"/>
          </a:xfrm>
          <a:ln/>
        </p:spPr>
        <p:txBody>
          <a:bodyPr anchor="b"/>
          <a:p>
            <a:r>
              <a:rPr sz="4000"/>
              <a:t>Genre</a:t>
            </a:r>
            <a:endParaRPr sz="4000"/>
          </a:p>
        </p:txBody>
      </p:sp>
      <p:sp>
        <p:nvSpPr>
          <p:cNvPr id="3075" name="Text Placeholder 307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t>Realistic fiction deals with characters and actions that seem real but come from the author's imagination. Added details make characters and the setting come to life.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2706" name="Title 72705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rPr sz="4000"/>
              <a:t>Comprehension:</a:t>
            </a:r>
            <a:br>
              <a:rPr sz="4000"/>
            </a:br>
            <a:r>
              <a:rPr sz="4000"/>
              <a:t>	 	Compare and Contrast</a:t>
            </a:r>
            <a:endParaRPr sz="4000"/>
          </a:p>
        </p:txBody>
      </p:sp>
      <p:sp>
        <p:nvSpPr>
          <p:cNvPr id="72707" name="Text Placeholder 72706"/>
          <p:cNvSpPr>
            <a:spLocks noGrp="1"/>
          </p:cNvSpPr>
          <p:nvPr>
            <p:ph type="body" idx="1"/>
          </p:nvPr>
        </p:nvSpPr>
        <p:spPr>
          <a:xfrm>
            <a:off x="1066800" y="2101850"/>
            <a:ext cx="8077200" cy="4756150"/>
          </a:xfrm>
          <a:ln/>
        </p:spPr>
        <p:txBody>
          <a:bodyPr/>
          <a:p>
            <a:r>
              <a:rPr sz="3600"/>
              <a:t>When you </a:t>
            </a:r>
            <a:r>
              <a:rPr sz="3600">
                <a:solidFill>
                  <a:schemeClr val="tx2"/>
                </a:solidFill>
              </a:rPr>
              <a:t>compare</a:t>
            </a:r>
            <a:r>
              <a:rPr sz="3600"/>
              <a:t> two or more things, you show how they are alike.  Clue words such as </a:t>
            </a:r>
            <a:r>
              <a:rPr sz="3600" i="1"/>
              <a:t>like</a:t>
            </a:r>
            <a:r>
              <a:rPr sz="3600"/>
              <a:t> or </a:t>
            </a:r>
            <a:r>
              <a:rPr sz="3600" i="1"/>
              <a:t>as</a:t>
            </a:r>
            <a:r>
              <a:rPr sz="3600"/>
              <a:t> show comparisons.</a:t>
            </a:r>
            <a:endParaRPr sz="3600"/>
          </a:p>
          <a:p>
            <a:r>
              <a:rPr sz="3600"/>
              <a:t>When you </a:t>
            </a:r>
            <a:r>
              <a:rPr sz="3600">
                <a:solidFill>
                  <a:schemeClr val="tx2"/>
                </a:solidFill>
              </a:rPr>
              <a:t>contrast</a:t>
            </a:r>
            <a:r>
              <a:rPr sz="3600"/>
              <a:t> two or more things, you show how they are different.  Clue words such as </a:t>
            </a:r>
            <a:r>
              <a:rPr sz="3600" i="1"/>
              <a:t>but</a:t>
            </a:r>
            <a:r>
              <a:rPr sz="3600"/>
              <a:t> or </a:t>
            </a:r>
            <a:r>
              <a:rPr sz="3600" i="1"/>
              <a:t>however</a:t>
            </a:r>
            <a:r>
              <a:rPr sz="3600"/>
              <a:t> show contrasts.</a:t>
            </a:r>
            <a:endParaRPr sz="3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4754" name="Title 74753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rPr sz="4000"/>
              <a:t>Comprehension: </a:t>
            </a:r>
            <a:br>
              <a:rPr sz="4000"/>
            </a:br>
            <a:r>
              <a:rPr sz="4000"/>
              <a:t>		Author’s Purpose</a:t>
            </a:r>
            <a:endParaRPr sz="4000"/>
          </a:p>
        </p:txBody>
      </p:sp>
      <p:sp>
        <p:nvSpPr>
          <p:cNvPr id="74755" name="Text Placeholder 7475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4000"/>
              <a:t>The </a:t>
            </a:r>
            <a:r>
              <a:rPr sz="4000">
                <a:solidFill>
                  <a:schemeClr val="tx2"/>
                </a:solidFill>
              </a:rPr>
              <a:t>author’s purpose</a:t>
            </a:r>
            <a:r>
              <a:rPr sz="4000"/>
              <a:t> is the reason or reasons the author has for writing.</a:t>
            </a:r>
            <a:endParaRPr sz="4000"/>
          </a:p>
          <a:p>
            <a:r>
              <a:rPr sz="4000"/>
              <a:t>An author may write to persuade, to inform, to entertain, or to express himself or herself. </a:t>
            </a:r>
            <a:endParaRPr sz="40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5778" name="Title 75777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Words to Know: Vocabulary</a:t>
            </a:r>
          </a:p>
        </p:txBody>
      </p:sp>
      <p:sp>
        <p:nvSpPr>
          <p:cNvPr id="75779" name="Text Placeholder 75778"/>
          <p:cNvSpPr>
            <a:spLocks noGrp="1"/>
          </p:cNvSpPr>
          <p:nvPr>
            <p:ph type="body" sz="half" idx="1"/>
          </p:nvPr>
        </p:nvSpPr>
        <p:spPr>
          <a:xfrm>
            <a:off x="1066800" y="2101850"/>
            <a:ext cx="3810000" cy="4114800"/>
          </a:xfrm>
          <a:ln/>
        </p:spPr>
        <p:txBody>
          <a:bodyPr/>
          <a:p>
            <a:pPr/>
            <a:r>
              <a:rPr sz="4400"/>
              <a:t>Caterpillar</a:t>
            </a:r>
            <a:endParaRPr sz="4400"/>
          </a:p>
          <a:p>
            <a:pPr/>
            <a:r>
              <a:rPr sz="4400"/>
              <a:t>Cocoon</a:t>
            </a:r>
            <a:endParaRPr sz="4400"/>
          </a:p>
          <a:p>
            <a:pPr/>
            <a:r>
              <a:rPr sz="4400"/>
              <a:t>Disrespect</a:t>
            </a:r>
            <a:endParaRPr sz="4400"/>
          </a:p>
          <a:p>
            <a:pPr/>
            <a:r>
              <a:rPr sz="4400"/>
              <a:t>Emerge</a:t>
            </a:r>
            <a:endParaRPr sz="4400"/>
          </a:p>
          <a:p>
            <a:pPr/>
            <a:endParaRPr sz="4400"/>
          </a:p>
        </p:txBody>
      </p:sp>
      <p:sp>
        <p:nvSpPr>
          <p:cNvPr id="75780" name="Text Placeholder 75779"/>
          <p:cNvSpPr>
            <a:spLocks noGrp="1"/>
          </p:cNvSpPr>
          <p:nvPr>
            <p:ph type="body" sz="half" idx="2"/>
          </p:nvPr>
        </p:nvSpPr>
        <p:spPr>
          <a:xfrm>
            <a:off x="5029200" y="2101850"/>
            <a:ext cx="3810000" cy="4114800"/>
          </a:xfrm>
          <a:ln/>
        </p:spPr>
        <p:txBody>
          <a:bodyPr/>
          <a:p>
            <a:pPr/>
            <a:r>
              <a:rPr sz="4400"/>
              <a:t>Migrant</a:t>
            </a:r>
            <a:endParaRPr sz="4400"/>
          </a:p>
          <a:p>
            <a:pPr/>
            <a:r>
              <a:rPr sz="4400"/>
              <a:t>Sketched</a:t>
            </a:r>
            <a:endParaRPr sz="4400"/>
          </a:p>
          <a:p>
            <a:pPr/>
            <a:r>
              <a:rPr sz="4400"/>
              <a:t>Unscrewed</a:t>
            </a:r>
            <a:endParaRPr sz="4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7826" name="Title 77825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Caterpillar</a:t>
            </a:r>
          </a:p>
        </p:txBody>
      </p:sp>
      <p:sp>
        <p:nvSpPr>
          <p:cNvPr id="77827" name="Text Placeholder 77826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4400"/>
              <a:t>The wormlike larvae of insects such as butterflies and moths</a:t>
            </a:r>
            <a:endParaRPr sz="4400"/>
          </a:p>
          <a:p>
            <a:endParaRPr sz="4400"/>
          </a:p>
        </p:txBody>
      </p:sp>
      <p:pic>
        <p:nvPicPr>
          <p:cNvPr id="77828" name="Picture 77827" descr="MCj0197570000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091113" y="3441700"/>
            <a:ext cx="4052887" cy="341630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79874" name="Title 79873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Cocoon</a:t>
            </a:r>
          </a:p>
        </p:txBody>
      </p:sp>
      <p:sp>
        <p:nvSpPr>
          <p:cNvPr id="79875" name="Text Placeholder 79874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t>Case of silky thread spun by the larvae of various insects, to live in while they are developing into adults</a:t>
            </a:r>
          </a:p>
        </p:txBody>
      </p:sp>
      <p:pic>
        <p:nvPicPr>
          <p:cNvPr id="79876" name="Picture 79875" descr="butterfly-cocoon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286000" y="3962400"/>
            <a:ext cx="4762500" cy="25241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80898" name="Title 80897"/>
          <p:cNvSpPr>
            <a:spLocks noGrp="1"/>
          </p:cNvSpPr>
          <p:nvPr>
            <p:ph type="title"/>
          </p:nvPr>
        </p:nvSpPr>
        <p:spPr>
          <a:ln/>
        </p:spPr>
        <p:txBody>
          <a:bodyPr anchor="b"/>
          <a:p>
            <a:r>
              <a:t>Disrespect</a:t>
            </a:r>
          </a:p>
        </p:txBody>
      </p:sp>
      <p:sp>
        <p:nvSpPr>
          <p:cNvPr id="80899" name="Text Placeholder 80898"/>
          <p:cNvSpPr>
            <a:spLocks noGrp="1"/>
          </p:cNvSpPr>
          <p:nvPr>
            <p:ph type="body" idx="1"/>
          </p:nvPr>
        </p:nvSpPr>
        <p:spPr>
          <a:ln/>
        </p:spPr>
        <p:txBody>
          <a:bodyPr/>
          <a:p>
            <a:r>
              <a:rPr sz="4400"/>
              <a:t>To show a lack of respect; to be rude</a:t>
            </a:r>
            <a:endParaRPr sz="4400"/>
          </a:p>
        </p:txBody>
      </p:sp>
      <p:pic>
        <p:nvPicPr>
          <p:cNvPr id="80900" name="Picture 80899" descr="MCPE07021_0000[1]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10000" y="3962400"/>
            <a:ext cx="1566863" cy="1903413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Nature">
  <a:themeElements>
    <a:clrScheme name="">
      <a:dk1>
        <a:srgbClr val="5B5249"/>
      </a:dk1>
      <a:lt1>
        <a:srgbClr val="FFFFFF"/>
      </a:lt1>
      <a:dk2>
        <a:srgbClr val="2A3D7A"/>
      </a:dk2>
      <a:lt2>
        <a:srgbClr val="CEC8BA"/>
      </a:lt2>
      <a:accent1>
        <a:srgbClr val="C9DDF1"/>
      </a:accent1>
      <a:accent2>
        <a:srgbClr val="FAC164"/>
      </a:accent2>
      <a:accent3>
        <a:srgbClr val="FFFFFF"/>
      </a:accent3>
      <a:accent4>
        <a:srgbClr val="4D453E"/>
      </a:accent4>
      <a:accent5>
        <a:srgbClr val="E0EBF7"/>
      </a:accent5>
      <a:accent6>
        <a:srgbClr val="E0AD59"/>
      </a:accent6>
      <a:hlink>
        <a:srgbClr val="B0AE6A"/>
      </a:hlink>
      <a:folHlink>
        <a:srgbClr val="C3E684"/>
      </a:folHlink>
    </a:clrScheme>
    <a:fontScheme name="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raClrSchemeLst>
    <a:extraClrScheme>
      <a:clrScheme name="">
        <a:dk1>
          <a:srgbClr val="FFFFCC"/>
        </a:dk1>
        <a:lt1>
          <a:srgbClr val="687FCA"/>
        </a:lt1>
        <a:dk2>
          <a:srgbClr val="192449"/>
        </a:dk2>
        <a:lt2>
          <a:srgbClr val="666699"/>
        </a:lt2>
        <a:accent1>
          <a:srgbClr val="C9DDF1"/>
        </a:accent1>
        <a:accent2>
          <a:srgbClr val="FAC164"/>
        </a:accent2>
        <a:accent3>
          <a:srgbClr val="B9C0E1"/>
        </a:accent3>
        <a:accent4>
          <a:srgbClr val="DCDCAF"/>
        </a:accent4>
        <a:accent5>
          <a:srgbClr val="E0EBF7"/>
        </a:accent5>
        <a:accent6>
          <a:srgbClr val="E0AD59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D453E"/>
        </a:accent4>
        <a:accent5>
          <a:srgbClr val="E0EBF7"/>
        </a:accent5>
        <a:accent6>
          <a:srgbClr val="E0AD59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333333"/>
        </a:dk1>
        <a:lt1>
          <a:srgbClr val="FFFFFF"/>
        </a:lt1>
        <a:dk2>
          <a:srgbClr val="000000"/>
        </a:dk2>
        <a:lt2>
          <a:srgbClr val="DDDDDD"/>
        </a:lt2>
        <a:accent1>
          <a:srgbClr val="DDDDDD"/>
        </a:accent1>
        <a:accent2>
          <a:srgbClr val="B2B2B2"/>
        </a:accent2>
        <a:accent3>
          <a:srgbClr val="FFFFFF"/>
        </a:accent3>
        <a:accent4>
          <a:srgbClr val="2A2A2A"/>
        </a:accent4>
        <a:accent5>
          <a:srgbClr val="EBEBEB"/>
        </a:accent5>
        <a:accent6>
          <a:srgbClr val="9F9F9F"/>
        </a:accent6>
        <a:hlink>
          <a:srgbClr val="80808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CC"/>
        </a:dk1>
        <a:lt1>
          <a:srgbClr val="967DB5"/>
        </a:lt1>
        <a:dk2>
          <a:srgbClr val="192449"/>
        </a:dk2>
        <a:lt2>
          <a:srgbClr val="8061A5"/>
        </a:lt2>
        <a:accent1>
          <a:srgbClr val="D6C9F1"/>
        </a:accent1>
        <a:accent2>
          <a:srgbClr val="FAC164"/>
        </a:accent2>
        <a:accent3>
          <a:srgbClr val="C9C0D6"/>
        </a:accent3>
        <a:accent4>
          <a:srgbClr val="DCDCAF"/>
        </a:accent4>
        <a:accent5>
          <a:srgbClr val="E7E0F7"/>
        </a:accent5>
        <a:accent6>
          <a:srgbClr val="E0AD59"/>
        </a:accent6>
        <a:hlink>
          <a:srgbClr val="B0AE6A"/>
        </a:hlink>
        <a:folHlink>
          <a:srgbClr val="C3E68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5B5249"/>
        </a:dk1>
        <a:lt1>
          <a:srgbClr val="FFFFFF"/>
        </a:lt1>
        <a:dk2>
          <a:srgbClr val="2A3D7A"/>
        </a:dk2>
        <a:lt2>
          <a:srgbClr val="CEC8BA"/>
        </a:lt2>
        <a:accent1>
          <a:srgbClr val="C9DDF1"/>
        </a:accent1>
        <a:accent2>
          <a:srgbClr val="FAC164"/>
        </a:accent2>
        <a:accent3>
          <a:srgbClr val="FFFFFF"/>
        </a:accent3>
        <a:accent4>
          <a:srgbClr val="4D453E"/>
        </a:accent4>
        <a:accent5>
          <a:srgbClr val="E0EBF7"/>
        </a:accent5>
        <a:accent6>
          <a:srgbClr val="E0AD59"/>
        </a:accent6>
        <a:hlink>
          <a:srgbClr val="993333"/>
        </a:hlink>
        <a:folHlink>
          <a:srgbClr val="3333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Nature</Template>
  <TotalTime>0</TotalTime>
  <Words>3217</Words>
  <Application>WPS Presentation</Application>
  <PresentationFormat>On-screen Show</PresentationFormat>
  <Paragraphs>118</Paragraphs>
  <Slides>20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20</vt:i4>
      </vt:variant>
    </vt:vector>
  </HeadingPairs>
  <TitlesOfParts>
    <vt:vector size="29" baseType="lpstr">
      <vt:lpstr>Arial</vt:lpstr>
      <vt:lpstr>SimSun</vt:lpstr>
      <vt:lpstr>Wingdings</vt:lpstr>
      <vt:lpstr>Times New Roman</vt:lpstr>
      <vt:lpstr>Microsoft YaHei</vt:lpstr>
      <vt:lpstr/>
      <vt:lpstr>Arial Unicode MS</vt:lpstr>
      <vt:lpstr>Calibri</vt:lpstr>
      <vt:lpstr>Nature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Jefferson County Schools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"Inside Out“ from The Circuit by Francisco Jiménez </dc:title>
  <dc:creator>S9</dc:creator>
  <cp:lastModifiedBy>HP</cp:lastModifiedBy>
  <cp:revision>4</cp:revision>
  <dcterms:created xsi:type="dcterms:W3CDTF">2007-10-22T12:58:36Z</dcterms:created>
  <dcterms:modified xsi:type="dcterms:W3CDTF">2017-08-15T22:01:12Z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1033-10.2.0.5908</vt:lpwstr>
  </property>
</Properties>
</file>